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13"/>
  </p:handoutMasterIdLst>
  <p:sldIdLst>
    <p:sldId id="256" r:id="rId2"/>
    <p:sldId id="260" r:id="rId3"/>
    <p:sldId id="257" r:id="rId4"/>
    <p:sldId id="259" r:id="rId5"/>
    <p:sldId id="261" r:id="rId6"/>
    <p:sldId id="262" r:id="rId7"/>
    <p:sldId id="264" r:id="rId8"/>
    <p:sldId id="263" r:id="rId9"/>
    <p:sldId id="265" r:id="rId10"/>
    <p:sldId id="266" r:id="rId11"/>
    <p:sldId id="258" r:id="rId12"/>
  </p:sldIdLst>
  <p:sldSz cx="9144000" cy="6858000" type="screen4x3"/>
  <p:notesSz cx="6858000" cy="9144000"/>
  <p:defaultTextStyle>
    <a:defPPr>
      <a:defRPr lang="ru-RU"/>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8" d="100"/>
          <a:sy n="68" d="100"/>
        </p:scale>
        <p:origin x="1446" y="60"/>
      </p:cViewPr>
      <p:guideLst>
        <p:guide orient="horz" pos="2160"/>
        <p:guide pos="2880"/>
      </p:guideLst>
    </p:cSldViewPr>
  </p:slideViewPr>
  <p:notesTextViewPr>
    <p:cViewPr>
      <p:scale>
        <a:sx n="3" d="2"/>
        <a:sy n="3" d="2"/>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handoutMaster>
</file>

<file path=ppt/media/image1.jpeg>
</file>

<file path=ppt/media/image2.jpeg>
</file>

<file path=ppt/media/image3.gif>
</file>

<file path=ppt/media/image4.gif>
</file>

<file path=ppt/media/image5.png>
</file>

<file path=ppt/media/image6.jpeg>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2555875" y="2516188"/>
            <a:ext cx="6192838" cy="1109662"/>
          </a:xfrm>
          <a:effectLst/>
        </p:spPr>
        <p:txBody>
          <a:bodyPr/>
          <a:lstStyle>
            <a:lvl1pPr algn="r">
              <a:defRPr sz="3200"/>
            </a:lvl1pPr>
          </a:lstStyle>
          <a:p>
            <a:r>
              <a:rPr lang="ru-RU"/>
              <a:t>Click to edit Master title style</a:t>
            </a:r>
          </a:p>
        </p:txBody>
      </p:sp>
      <p:sp>
        <p:nvSpPr>
          <p:cNvPr id="5123" name="Rectangle 3"/>
          <p:cNvSpPr>
            <a:spLocks noGrp="1" noChangeArrowheads="1"/>
          </p:cNvSpPr>
          <p:nvPr>
            <p:ph type="subTitle" idx="1"/>
          </p:nvPr>
        </p:nvSpPr>
        <p:spPr>
          <a:xfrm>
            <a:off x="2555875" y="3452813"/>
            <a:ext cx="6192838" cy="481012"/>
          </a:xfrm>
        </p:spPr>
        <p:txBody>
          <a:bodyPr/>
          <a:lstStyle>
            <a:lvl1pPr marL="0" indent="0" algn="r">
              <a:buFontTx/>
              <a:buNone/>
              <a:defRPr sz="2000" b="1">
                <a:solidFill>
                  <a:schemeClr val="bg1"/>
                </a:solidFill>
              </a:defRPr>
            </a:lvl1pPr>
          </a:lstStyle>
          <a:p>
            <a:r>
              <a:rPr lang="ru-RU"/>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7110413" y="188913"/>
            <a:ext cx="1854200" cy="6407150"/>
          </a:xfr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1547813" y="188913"/>
            <a:ext cx="5410200" cy="6407150"/>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a:t>Образец заголовка</a:t>
            </a:r>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ru-RU"/>
              <a:t>Образец текста</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Содержимое 2"/>
          <p:cNvSpPr>
            <a:spLocks noGrp="1"/>
          </p:cNvSpPr>
          <p:nvPr>
            <p:ph sz="half" idx="1"/>
          </p:nvPr>
        </p:nvSpPr>
        <p:spPr>
          <a:xfrm>
            <a:off x="1547813" y="1125538"/>
            <a:ext cx="3632200" cy="54705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Содержимое 3"/>
          <p:cNvSpPr>
            <a:spLocks noGrp="1"/>
          </p:cNvSpPr>
          <p:nvPr>
            <p:ph sz="half" idx="2"/>
          </p:nvPr>
        </p:nvSpPr>
        <p:spPr>
          <a:xfrm>
            <a:off x="5332413" y="1125538"/>
            <a:ext cx="3632200" cy="54705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p:spPr>
        <p:txBody>
          <a:bodyPr/>
          <a:lstStyle>
            <a:lvl1pPr>
              <a:defRPr/>
            </a:lvl1pPr>
          </a:lstStyle>
          <a:p>
            <a:r>
              <a:rPr lang="ru-RU"/>
              <a:t>Образец заголовка</a:t>
            </a:r>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Содержимое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Содержимое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a:t>Образец заголовка</a:t>
            </a:r>
          </a:p>
        </p:txBody>
      </p:sp>
      <p:sp>
        <p:nvSpPr>
          <p:cNvPr id="3" name="Содержимое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a:t>Образец заголовка</a:t>
            </a:r>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763713" y="188913"/>
            <a:ext cx="7200900" cy="792162"/>
          </a:xfrm>
          <a:prstGeom prst="rect">
            <a:avLst/>
          </a:prstGeom>
          <a:noFill/>
          <a:ln w="9525">
            <a:noFill/>
            <a:miter lim="800000"/>
            <a:headEnd/>
            <a:tailEnd/>
          </a:ln>
          <a:effectLst>
            <a:outerShdw dist="35921" dir="2700000" algn="ctr" rotWithShape="0">
              <a:schemeClr val="bg2"/>
            </a:outerShdw>
          </a:effectLst>
        </p:spPr>
        <p:txBody>
          <a:bodyPr vert="horz" wrap="square" lIns="91440" tIns="45720" rIns="91440" bIns="45720" numCol="1" anchor="ctr" anchorCtr="0" compatLnSpc="1">
            <a:prstTxWarp prst="textNoShape">
              <a:avLst/>
            </a:prstTxWarp>
          </a:bodyPr>
          <a:lstStyle/>
          <a:p>
            <a:pPr lvl="0"/>
            <a:r>
              <a:rPr lang="ru-RU"/>
              <a:t>Click to edit Master title style</a:t>
            </a:r>
          </a:p>
        </p:txBody>
      </p:sp>
      <p:sp>
        <p:nvSpPr>
          <p:cNvPr id="1027" name="Rectangle 3"/>
          <p:cNvSpPr>
            <a:spLocks noGrp="1" noChangeArrowheads="1"/>
          </p:cNvSpPr>
          <p:nvPr>
            <p:ph type="body" idx="1"/>
          </p:nvPr>
        </p:nvSpPr>
        <p:spPr bwMode="auto">
          <a:xfrm>
            <a:off x="1547813" y="1125538"/>
            <a:ext cx="7416800" cy="54705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fontAlgn="base">
        <a:spcBef>
          <a:spcPct val="0"/>
        </a:spcBef>
        <a:spcAft>
          <a:spcPct val="0"/>
        </a:spcAft>
        <a:defRPr sz="3600" b="1">
          <a:solidFill>
            <a:schemeClr val="bg1"/>
          </a:solidFill>
          <a:latin typeface="+mj-lt"/>
          <a:ea typeface="+mj-ea"/>
          <a:cs typeface="+mj-cs"/>
        </a:defRPr>
      </a:lvl1pPr>
      <a:lvl2pPr algn="l" rtl="0" fontAlgn="base">
        <a:spcBef>
          <a:spcPct val="0"/>
        </a:spcBef>
        <a:spcAft>
          <a:spcPct val="0"/>
        </a:spcAft>
        <a:defRPr sz="3600" b="1">
          <a:solidFill>
            <a:schemeClr val="bg1"/>
          </a:solidFill>
          <a:latin typeface="Arial" charset="0"/>
        </a:defRPr>
      </a:lvl2pPr>
      <a:lvl3pPr algn="l" rtl="0" fontAlgn="base">
        <a:spcBef>
          <a:spcPct val="0"/>
        </a:spcBef>
        <a:spcAft>
          <a:spcPct val="0"/>
        </a:spcAft>
        <a:defRPr sz="3600" b="1">
          <a:solidFill>
            <a:schemeClr val="bg1"/>
          </a:solidFill>
          <a:latin typeface="Arial" charset="0"/>
        </a:defRPr>
      </a:lvl3pPr>
      <a:lvl4pPr algn="l" rtl="0" fontAlgn="base">
        <a:spcBef>
          <a:spcPct val="0"/>
        </a:spcBef>
        <a:spcAft>
          <a:spcPct val="0"/>
        </a:spcAft>
        <a:defRPr sz="3600" b="1">
          <a:solidFill>
            <a:schemeClr val="bg1"/>
          </a:solidFill>
          <a:latin typeface="Arial" charset="0"/>
        </a:defRPr>
      </a:lvl4pPr>
      <a:lvl5pPr algn="l" rtl="0" fontAlgn="base">
        <a:spcBef>
          <a:spcPct val="0"/>
        </a:spcBef>
        <a:spcAft>
          <a:spcPct val="0"/>
        </a:spcAft>
        <a:defRPr sz="3600" b="1">
          <a:solidFill>
            <a:schemeClr val="bg1"/>
          </a:solidFill>
          <a:latin typeface="Arial" charset="0"/>
        </a:defRPr>
      </a:lvl5pPr>
      <a:lvl6pPr marL="457200" algn="l" rtl="0" fontAlgn="base">
        <a:spcBef>
          <a:spcPct val="0"/>
        </a:spcBef>
        <a:spcAft>
          <a:spcPct val="0"/>
        </a:spcAft>
        <a:defRPr sz="3600" b="1">
          <a:solidFill>
            <a:schemeClr val="bg1"/>
          </a:solidFill>
          <a:latin typeface="Arial" charset="0"/>
        </a:defRPr>
      </a:lvl6pPr>
      <a:lvl7pPr marL="914400" algn="l" rtl="0" fontAlgn="base">
        <a:spcBef>
          <a:spcPct val="0"/>
        </a:spcBef>
        <a:spcAft>
          <a:spcPct val="0"/>
        </a:spcAft>
        <a:defRPr sz="3600" b="1">
          <a:solidFill>
            <a:schemeClr val="bg1"/>
          </a:solidFill>
          <a:latin typeface="Arial" charset="0"/>
        </a:defRPr>
      </a:lvl7pPr>
      <a:lvl8pPr marL="1371600" algn="l" rtl="0" fontAlgn="base">
        <a:spcBef>
          <a:spcPct val="0"/>
        </a:spcBef>
        <a:spcAft>
          <a:spcPct val="0"/>
        </a:spcAft>
        <a:defRPr sz="3600" b="1">
          <a:solidFill>
            <a:schemeClr val="bg1"/>
          </a:solidFill>
          <a:latin typeface="Arial" charset="0"/>
        </a:defRPr>
      </a:lvl8pPr>
      <a:lvl9pPr marL="1828800" algn="l" rtl="0" fontAlgn="base">
        <a:spcBef>
          <a:spcPct val="0"/>
        </a:spcBef>
        <a:spcAft>
          <a:spcPct val="0"/>
        </a:spcAft>
        <a:defRPr sz="3600" b="1">
          <a:solidFill>
            <a:schemeClr val="bg1"/>
          </a:solidFill>
          <a:latin typeface="Arial" charset="0"/>
        </a:defRPr>
      </a:lvl9pPr>
    </p:titleStyle>
    <p:bodyStyle>
      <a:lvl1pPr marL="342900" indent="-342900" algn="l" rtl="0" fontAlgn="base">
        <a:spcBef>
          <a:spcPct val="20000"/>
        </a:spcBef>
        <a:spcAft>
          <a:spcPct val="0"/>
        </a:spcAft>
        <a:buChar char="•"/>
        <a:defRPr sz="2400">
          <a:solidFill>
            <a:schemeClr val="tx1"/>
          </a:solidFill>
          <a:latin typeface="+mn-lt"/>
          <a:ea typeface="+mn-ea"/>
          <a:cs typeface="+mn-cs"/>
        </a:defRPr>
      </a:lvl1pPr>
      <a:lvl2pPr marL="742950" indent="-285750" algn="l" rtl="0" fontAlgn="base">
        <a:spcBef>
          <a:spcPct val="20000"/>
        </a:spcBef>
        <a:spcAft>
          <a:spcPct val="0"/>
        </a:spcAft>
        <a:buChar char="–"/>
        <a:defRPr sz="2400" b="1">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ctrTitle"/>
          </p:nvPr>
        </p:nvSpPr>
        <p:spPr>
          <a:xfrm>
            <a:off x="3779838" y="2732088"/>
            <a:ext cx="4760912" cy="760412"/>
          </a:xfrm>
        </p:spPr>
        <p:txBody>
          <a:bodyPr/>
          <a:lstStyle/>
          <a:p>
            <a:r>
              <a:rPr lang="es-ES" sz="2800" dirty="0">
                <a:latin typeface="Tahoma" charset="0"/>
              </a:rPr>
              <a:t>Hongos Fantásticos</a:t>
            </a:r>
            <a:endParaRPr lang="uk-UA" sz="2800" dirty="0">
              <a:latin typeface="Tahoma" charset="0"/>
            </a:endParaRPr>
          </a:p>
        </p:txBody>
      </p:sp>
      <p:sp>
        <p:nvSpPr>
          <p:cNvPr id="34819" name="Rectangle 3"/>
          <p:cNvSpPr>
            <a:spLocks noGrp="1" noChangeArrowheads="1"/>
          </p:cNvSpPr>
          <p:nvPr>
            <p:ph type="subTitle" idx="1"/>
          </p:nvPr>
        </p:nvSpPr>
        <p:spPr>
          <a:xfrm>
            <a:off x="3789363" y="3451225"/>
            <a:ext cx="4751387" cy="287338"/>
          </a:xfrm>
        </p:spPr>
        <p:txBody>
          <a:bodyPr/>
          <a:lstStyle/>
          <a:p>
            <a:r>
              <a:rPr lang="es-ES" dirty="0"/>
              <a:t>Miguel Angel Serna Montoya </a:t>
            </a:r>
          </a:p>
          <a:p>
            <a:r>
              <a:rPr lang="es-ES" dirty="0"/>
              <a:t>Wanerge Almanza Velásquez</a:t>
            </a:r>
            <a:endParaRPr lang="uk-UA"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1771650" y="188913"/>
            <a:ext cx="7192963" cy="792162"/>
          </a:xfrm>
        </p:spPr>
        <p:txBody>
          <a:bodyPr/>
          <a:lstStyle/>
          <a:p>
            <a:r>
              <a:rPr lang="en-US" sz="3200" dirty="0">
                <a:latin typeface="Tahoma" charset="0"/>
              </a:rPr>
              <a:t>Crítica Externa</a:t>
            </a:r>
            <a:endParaRPr lang="uk-UA" sz="3200" dirty="0">
              <a:latin typeface="Tahoma" charset="0"/>
            </a:endParaRPr>
          </a:p>
        </p:txBody>
      </p:sp>
      <p:sp>
        <p:nvSpPr>
          <p:cNvPr id="2" name="CuadroTexto 1">
            <a:extLst>
              <a:ext uri="{FF2B5EF4-FFF2-40B4-BE49-F238E27FC236}">
                <a16:creationId xmlns:a16="http://schemas.microsoft.com/office/drawing/2014/main" id="{41CCDE81-3591-882F-164A-8DEDA70BB128}"/>
              </a:ext>
            </a:extLst>
          </p:cNvPr>
          <p:cNvSpPr txBox="1"/>
          <p:nvPr/>
        </p:nvSpPr>
        <p:spPr>
          <a:xfrm>
            <a:off x="1475656" y="1844824"/>
            <a:ext cx="6192688" cy="3970318"/>
          </a:xfrm>
          <a:prstGeom prst="rect">
            <a:avLst/>
          </a:prstGeom>
          <a:noFill/>
        </p:spPr>
        <p:txBody>
          <a:bodyPr wrap="square" rtlCol="0">
            <a:spAutoFit/>
          </a:bodyPr>
          <a:lstStyle/>
          <a:p>
            <a:r>
              <a:rPr lang="es-ES" dirty="0"/>
              <a:t>-Valora mucho la calidad de la fotografía del documental y de las animaciones creadas desde computador.</a:t>
            </a:r>
          </a:p>
          <a:p>
            <a:endParaRPr lang="es-ES" dirty="0"/>
          </a:p>
          <a:p>
            <a:r>
              <a:rPr lang="es-ES" dirty="0"/>
              <a:t>-Resalta el entusiasmo del protagonista y lo califican de contagioso.</a:t>
            </a:r>
          </a:p>
          <a:p>
            <a:endParaRPr lang="es-ES" dirty="0"/>
          </a:p>
          <a:p>
            <a:r>
              <a:rPr lang="es-ES" dirty="0"/>
              <a:t>-El uso de los hongos como protector de abejas o como insecticida.</a:t>
            </a:r>
          </a:p>
          <a:p>
            <a:endParaRPr lang="es-ES" dirty="0"/>
          </a:p>
          <a:p>
            <a:r>
              <a:rPr lang="es-ES" dirty="0"/>
              <a:t>-Complementa la teoría del mono drogado con usos adicionales de la psilocibina</a:t>
            </a:r>
          </a:p>
          <a:p>
            <a:endParaRPr lang="es-ES" dirty="0"/>
          </a:p>
          <a:p>
            <a:r>
              <a:rPr lang="es-ES" dirty="0"/>
              <a:t>-Crítica que a veces la película se apoya demasiado en las imágenes y dejan los argumentos de un lado </a:t>
            </a:r>
          </a:p>
        </p:txBody>
      </p:sp>
    </p:spTree>
    <p:extLst>
      <p:ext uri="{BB962C8B-B14F-4D97-AF65-F5344CB8AC3E}">
        <p14:creationId xmlns:p14="http://schemas.microsoft.com/office/powerpoint/2010/main" val="2999482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89442" name="Rectangle 2"/>
          <p:cNvSpPr>
            <a:spLocks noGrp="1" noChangeArrowheads="1"/>
          </p:cNvSpPr>
          <p:nvPr>
            <p:ph type="title"/>
          </p:nvPr>
        </p:nvSpPr>
        <p:spPr>
          <a:xfrm>
            <a:off x="2555776" y="260648"/>
            <a:ext cx="7108825" cy="649287"/>
          </a:xfrm>
        </p:spPr>
        <p:txBody>
          <a:bodyPr/>
          <a:lstStyle/>
          <a:p>
            <a:r>
              <a:rPr lang="en-US" dirty="0">
                <a:solidFill>
                  <a:schemeClr val="tx2"/>
                </a:solidFill>
              </a:rPr>
              <a:t>Crítica de los exponentes</a:t>
            </a:r>
          </a:p>
        </p:txBody>
      </p:sp>
      <p:sp>
        <p:nvSpPr>
          <p:cNvPr id="2" name="CuadroTexto 1">
            <a:extLst>
              <a:ext uri="{FF2B5EF4-FFF2-40B4-BE49-F238E27FC236}">
                <a16:creationId xmlns:a16="http://schemas.microsoft.com/office/drawing/2014/main" id="{1486C7EC-154D-FBAD-1BC8-12288E11B24D}"/>
              </a:ext>
            </a:extLst>
          </p:cNvPr>
          <p:cNvSpPr txBox="1"/>
          <p:nvPr/>
        </p:nvSpPr>
        <p:spPr>
          <a:xfrm>
            <a:off x="2555776" y="2564904"/>
            <a:ext cx="4176464" cy="2031325"/>
          </a:xfrm>
          <a:prstGeom prst="rect">
            <a:avLst/>
          </a:prstGeom>
          <a:noFill/>
        </p:spPr>
        <p:txBody>
          <a:bodyPr wrap="square" rtlCol="0">
            <a:spAutoFit/>
          </a:bodyPr>
          <a:lstStyle/>
          <a:p>
            <a:pPr rtl="0">
              <a:spcBef>
                <a:spcPts val="0"/>
              </a:spcBef>
              <a:spcAft>
                <a:spcPts val="0"/>
              </a:spcAft>
            </a:pPr>
            <a:r>
              <a:rPr lang="es-419" sz="1800" b="0" i="0" u="none" strike="noStrike" dirty="0">
                <a:solidFill>
                  <a:srgbClr val="000000"/>
                </a:solidFill>
                <a:effectLst/>
                <a:latin typeface="Arial" panose="020B0604020202020204" pitchFamily="34" charset="0"/>
              </a:rPr>
              <a:t>Título: Hongos fantásticos</a:t>
            </a:r>
            <a:endParaRPr lang="es-419" b="0" dirty="0">
              <a:effectLst/>
            </a:endParaRPr>
          </a:p>
          <a:p>
            <a:pPr rtl="0">
              <a:spcBef>
                <a:spcPts val="0"/>
              </a:spcBef>
              <a:spcAft>
                <a:spcPts val="0"/>
              </a:spcAft>
            </a:pPr>
            <a:r>
              <a:rPr lang="es-419" sz="1800" b="0" i="0" u="none" strike="noStrike" dirty="0">
                <a:solidFill>
                  <a:srgbClr val="000000"/>
                </a:solidFill>
                <a:effectLst/>
                <a:latin typeface="Arial" panose="020B0604020202020204" pitchFamily="34" charset="0"/>
              </a:rPr>
              <a:t>Año de estreno: 2019 Estados Unidos</a:t>
            </a:r>
            <a:endParaRPr lang="es-419" b="0" dirty="0">
              <a:effectLst/>
            </a:endParaRPr>
          </a:p>
          <a:p>
            <a:pPr rtl="0">
              <a:spcBef>
                <a:spcPts val="0"/>
              </a:spcBef>
              <a:spcAft>
                <a:spcPts val="0"/>
              </a:spcAft>
            </a:pPr>
            <a:r>
              <a:rPr lang="es-419" sz="1800" b="0" i="0" u="none" strike="noStrike" dirty="0">
                <a:solidFill>
                  <a:srgbClr val="000000"/>
                </a:solidFill>
                <a:effectLst/>
                <a:latin typeface="Arial" panose="020B0604020202020204" pitchFamily="34" charset="0"/>
              </a:rPr>
              <a:t>Director: Louis Schwartzberg</a:t>
            </a:r>
            <a:endParaRPr lang="es-419" b="0" dirty="0">
              <a:effectLst/>
            </a:endParaRPr>
          </a:p>
          <a:p>
            <a:pPr rtl="0">
              <a:spcBef>
                <a:spcPts val="0"/>
              </a:spcBef>
              <a:spcAft>
                <a:spcPts val="0"/>
              </a:spcAft>
            </a:pPr>
            <a:r>
              <a:rPr lang="es-419" sz="1800" b="0" i="0" u="none" strike="noStrike" dirty="0">
                <a:solidFill>
                  <a:srgbClr val="000000"/>
                </a:solidFill>
                <a:effectLst/>
                <a:latin typeface="Arial" panose="020B0604020202020204" pitchFamily="34" charset="0"/>
              </a:rPr>
              <a:t>Género: Documental</a:t>
            </a:r>
            <a:endParaRPr lang="es-419" b="0" dirty="0">
              <a:effectLst/>
            </a:endParaRPr>
          </a:p>
          <a:p>
            <a:pPr rtl="0">
              <a:spcBef>
                <a:spcPts val="0"/>
              </a:spcBef>
              <a:spcAft>
                <a:spcPts val="0"/>
              </a:spcAft>
            </a:pPr>
            <a:r>
              <a:rPr lang="es-419" sz="1800" b="0" i="0" u="none" strike="noStrike" dirty="0">
                <a:solidFill>
                  <a:srgbClr val="000000"/>
                </a:solidFill>
                <a:effectLst/>
                <a:latin typeface="Arial" panose="020B0604020202020204" pitchFamily="34" charset="0"/>
              </a:rPr>
              <a:t>Duración: 120 min</a:t>
            </a:r>
            <a:endParaRPr lang="es-419" b="0" dirty="0">
              <a:effectLst/>
            </a:endParaRPr>
          </a:p>
          <a:p>
            <a:br>
              <a:rPr lang="es-419" dirty="0"/>
            </a:br>
            <a:endParaRPr lang="es-419"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1771650" y="188913"/>
            <a:ext cx="7192963" cy="792162"/>
          </a:xfrm>
        </p:spPr>
        <p:txBody>
          <a:bodyPr/>
          <a:lstStyle/>
          <a:p>
            <a:r>
              <a:rPr lang="en-US" sz="3200" dirty="0">
                <a:latin typeface="Tahoma" charset="0"/>
              </a:rPr>
              <a:t>Reseña cinematográfica</a:t>
            </a:r>
            <a:endParaRPr lang="uk-UA" sz="3200" dirty="0">
              <a:latin typeface="Tahoma" charset="0"/>
            </a:endParaRPr>
          </a:p>
        </p:txBody>
      </p:sp>
      <p:sp>
        <p:nvSpPr>
          <p:cNvPr id="36867" name="Rectangle 3"/>
          <p:cNvSpPr>
            <a:spLocks noGrp="1" noChangeArrowheads="1"/>
          </p:cNvSpPr>
          <p:nvPr>
            <p:ph type="body" idx="1"/>
          </p:nvPr>
        </p:nvSpPr>
        <p:spPr>
          <a:xfrm>
            <a:off x="1177925" y="1681163"/>
            <a:ext cx="6778625" cy="4700587"/>
          </a:xfrm>
        </p:spPr>
        <p:txBody>
          <a:bodyPr/>
          <a:lstStyle/>
          <a:p>
            <a:pPr>
              <a:lnSpc>
                <a:spcPct val="80000"/>
              </a:lnSpc>
            </a:pPr>
            <a:endParaRPr lang="es-ES" sz="2000" dirty="0"/>
          </a:p>
          <a:p>
            <a:pPr marL="0" indent="0" algn="ctr">
              <a:lnSpc>
                <a:spcPct val="80000"/>
              </a:lnSpc>
              <a:buNone/>
            </a:pPr>
            <a:r>
              <a:rPr lang="es-ES" sz="4000" dirty="0"/>
              <a:t>¿De que se trata este documental?</a:t>
            </a:r>
          </a:p>
          <a:p>
            <a:pPr marL="0" indent="0" algn="just">
              <a:lnSpc>
                <a:spcPct val="80000"/>
              </a:lnSpc>
              <a:buNone/>
            </a:pPr>
            <a:endParaRPr lang="es-ES" sz="2000" dirty="0"/>
          </a:p>
          <a:p>
            <a:pPr marL="0" indent="0" algn="just">
              <a:lnSpc>
                <a:spcPct val="80000"/>
              </a:lnSpc>
              <a:buNone/>
            </a:pPr>
            <a:r>
              <a:rPr lang="es-ES" sz="2000" dirty="0"/>
              <a:t>En general el documental trata de cambiar la perspectiva negativa que muchas personas tienen hacia los hongos, por medio de casos exitosos de la aplicación de estos en distintas áreas que benefician al hombre. </a:t>
            </a:r>
          </a:p>
          <a:p>
            <a:pPr>
              <a:lnSpc>
                <a:spcPct val="80000"/>
              </a:lnSpc>
            </a:pPr>
            <a:endParaRPr lang="es-ES" sz="2000" dirty="0"/>
          </a:p>
          <a:p>
            <a:pPr>
              <a:lnSpc>
                <a:spcPct val="80000"/>
              </a:lnSpc>
            </a:pPr>
            <a:endParaRPr lang="uk-UA" sz="2000" dirty="0"/>
          </a:p>
        </p:txBody>
      </p:sp>
    </p:spTree>
    <p:extLst>
      <p:ext uri="{BB962C8B-B14F-4D97-AF65-F5344CB8AC3E}">
        <p14:creationId xmlns:p14="http://schemas.microsoft.com/office/powerpoint/2010/main" val="232188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1771650" y="188913"/>
            <a:ext cx="7192963" cy="792162"/>
          </a:xfrm>
        </p:spPr>
        <p:txBody>
          <a:bodyPr/>
          <a:lstStyle/>
          <a:p>
            <a:r>
              <a:rPr lang="en-US" sz="3200" dirty="0">
                <a:latin typeface="Tahoma" charset="0"/>
              </a:rPr>
              <a:t>Reseña cinematográfica</a:t>
            </a:r>
            <a:endParaRPr lang="uk-UA" sz="3200" dirty="0">
              <a:latin typeface="Tahoma" charset="0"/>
            </a:endParaRPr>
          </a:p>
        </p:txBody>
      </p:sp>
      <p:sp>
        <p:nvSpPr>
          <p:cNvPr id="36867" name="Rectangle 3"/>
          <p:cNvSpPr>
            <a:spLocks noGrp="1" noChangeArrowheads="1"/>
          </p:cNvSpPr>
          <p:nvPr>
            <p:ph type="body" idx="1"/>
          </p:nvPr>
        </p:nvSpPr>
        <p:spPr>
          <a:xfrm>
            <a:off x="1177925" y="1681163"/>
            <a:ext cx="6778625" cy="4700587"/>
          </a:xfrm>
        </p:spPr>
        <p:txBody>
          <a:bodyPr/>
          <a:lstStyle/>
          <a:p>
            <a:pPr>
              <a:lnSpc>
                <a:spcPct val="80000"/>
              </a:lnSpc>
            </a:pPr>
            <a:endParaRPr lang="es-ES" sz="2000" dirty="0"/>
          </a:p>
          <a:p>
            <a:pPr marL="0" indent="0" algn="ctr">
              <a:lnSpc>
                <a:spcPct val="80000"/>
              </a:lnSpc>
              <a:buNone/>
            </a:pPr>
            <a:r>
              <a:rPr lang="es-ES" sz="4000" dirty="0"/>
              <a:t>¿De que se trata este documental?</a:t>
            </a:r>
          </a:p>
          <a:p>
            <a:pPr marL="0" indent="0" algn="ctr">
              <a:lnSpc>
                <a:spcPct val="80000"/>
              </a:lnSpc>
              <a:buNone/>
            </a:pPr>
            <a:endParaRPr lang="es-ES" sz="4000" dirty="0"/>
          </a:p>
          <a:p>
            <a:pPr marL="0" indent="0" algn="just">
              <a:lnSpc>
                <a:spcPct val="80000"/>
              </a:lnSpc>
              <a:buNone/>
            </a:pPr>
            <a:r>
              <a:rPr lang="es-ES" sz="2000" dirty="0"/>
              <a:t>Este documental trata de mostrarnos la verdadera importancia de los hongos en el planeta. Ya que estos juegan un papel muy importante en la descomposición de la materia vegetal y animal, absorbiendo sus nutrientes y llevándolos al suelo para crear nueva vida</a:t>
            </a:r>
          </a:p>
          <a:p>
            <a:pPr marL="0" indent="0" algn="ctr">
              <a:lnSpc>
                <a:spcPct val="80000"/>
              </a:lnSpc>
              <a:buNone/>
            </a:pPr>
            <a:endParaRPr lang="es-ES" sz="2000" dirty="0"/>
          </a:p>
          <a:p>
            <a:pPr>
              <a:lnSpc>
                <a:spcPct val="80000"/>
              </a:lnSpc>
            </a:pPr>
            <a:endParaRPr lang="es-ES" sz="2000" dirty="0"/>
          </a:p>
          <a:p>
            <a:pPr>
              <a:lnSpc>
                <a:spcPct val="80000"/>
              </a:lnSpc>
            </a:pPr>
            <a:endParaRPr lang="uk-UA"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1771650" y="188913"/>
            <a:ext cx="7192963" cy="792162"/>
          </a:xfrm>
        </p:spPr>
        <p:txBody>
          <a:bodyPr/>
          <a:lstStyle/>
          <a:p>
            <a:r>
              <a:rPr lang="en-US" sz="3200" dirty="0">
                <a:latin typeface="Tahoma" charset="0"/>
              </a:rPr>
              <a:t>Reseña cinematográfica</a:t>
            </a:r>
            <a:endParaRPr lang="uk-UA" sz="3200" dirty="0">
              <a:latin typeface="Tahoma" charset="0"/>
            </a:endParaRPr>
          </a:p>
        </p:txBody>
      </p:sp>
      <p:sp>
        <p:nvSpPr>
          <p:cNvPr id="36867" name="Rectangle 3"/>
          <p:cNvSpPr>
            <a:spLocks noGrp="1" noChangeArrowheads="1"/>
          </p:cNvSpPr>
          <p:nvPr>
            <p:ph type="body" idx="1"/>
          </p:nvPr>
        </p:nvSpPr>
        <p:spPr>
          <a:xfrm>
            <a:off x="1177925" y="1681163"/>
            <a:ext cx="6778625" cy="4700587"/>
          </a:xfrm>
        </p:spPr>
        <p:txBody>
          <a:bodyPr/>
          <a:lstStyle/>
          <a:p>
            <a:pPr>
              <a:lnSpc>
                <a:spcPct val="80000"/>
              </a:lnSpc>
            </a:pPr>
            <a:endParaRPr lang="es-ES" sz="2000" dirty="0"/>
          </a:p>
          <a:p>
            <a:pPr marL="0" indent="0" algn="ctr">
              <a:lnSpc>
                <a:spcPct val="80000"/>
              </a:lnSpc>
              <a:buNone/>
            </a:pPr>
            <a:r>
              <a:rPr lang="es-ES" sz="4000" dirty="0"/>
              <a:t>¿De que se trata este documental?</a:t>
            </a:r>
          </a:p>
          <a:p>
            <a:pPr marL="0" indent="0" algn="ctr">
              <a:lnSpc>
                <a:spcPct val="80000"/>
              </a:lnSpc>
              <a:buNone/>
            </a:pPr>
            <a:endParaRPr lang="es-ES" sz="4000" dirty="0"/>
          </a:p>
          <a:p>
            <a:pPr marL="0" indent="0" algn="ctr">
              <a:lnSpc>
                <a:spcPct val="80000"/>
              </a:lnSpc>
              <a:buNone/>
            </a:pPr>
            <a:endParaRPr lang="es-ES" sz="2000" dirty="0"/>
          </a:p>
          <a:p>
            <a:pPr marL="0" indent="0" algn="just">
              <a:lnSpc>
                <a:spcPct val="80000"/>
              </a:lnSpc>
              <a:buNone/>
            </a:pPr>
            <a:r>
              <a:rPr lang="es-ES" sz="2000" dirty="0"/>
              <a:t>También se expone las grandes cualidades medicinales con las que cuentan los hongos, mostrando su aplicación en pacientes diagnosticados con cáncer terminal y enfermedades neurodegenerativas.</a:t>
            </a:r>
            <a:endParaRPr lang="uk-UA" sz="2000" dirty="0"/>
          </a:p>
        </p:txBody>
      </p:sp>
    </p:spTree>
    <p:extLst>
      <p:ext uri="{BB962C8B-B14F-4D97-AF65-F5344CB8AC3E}">
        <p14:creationId xmlns:p14="http://schemas.microsoft.com/office/powerpoint/2010/main" val="23615211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1771650" y="188913"/>
            <a:ext cx="7192963" cy="792162"/>
          </a:xfrm>
        </p:spPr>
        <p:txBody>
          <a:bodyPr/>
          <a:lstStyle/>
          <a:p>
            <a:r>
              <a:rPr lang="en-US" sz="3200" dirty="0">
                <a:latin typeface="Tahoma" charset="0"/>
              </a:rPr>
              <a:t>Tecnología en escena</a:t>
            </a:r>
            <a:endParaRPr lang="uk-UA" sz="3200" dirty="0">
              <a:latin typeface="Tahoma" charset="0"/>
            </a:endParaRPr>
          </a:p>
        </p:txBody>
      </p:sp>
      <p:sp>
        <p:nvSpPr>
          <p:cNvPr id="36867" name="Rectangle 3"/>
          <p:cNvSpPr>
            <a:spLocks noGrp="1" noChangeArrowheads="1"/>
          </p:cNvSpPr>
          <p:nvPr>
            <p:ph type="body" idx="1"/>
          </p:nvPr>
        </p:nvSpPr>
        <p:spPr>
          <a:xfrm>
            <a:off x="1177925" y="1681163"/>
            <a:ext cx="6778625" cy="4700587"/>
          </a:xfrm>
        </p:spPr>
        <p:txBody>
          <a:bodyPr/>
          <a:lstStyle/>
          <a:p>
            <a:pPr>
              <a:lnSpc>
                <a:spcPct val="80000"/>
              </a:lnSpc>
            </a:pPr>
            <a:endParaRPr lang="es-ES" sz="2000" dirty="0"/>
          </a:p>
          <a:p>
            <a:pPr marL="0" indent="0" algn="ctr">
              <a:lnSpc>
                <a:spcPct val="80000"/>
              </a:lnSpc>
              <a:buNone/>
            </a:pPr>
            <a:endParaRPr lang="es-ES" sz="4000" dirty="0"/>
          </a:p>
          <a:p>
            <a:pPr marL="0" indent="0" algn="ctr">
              <a:lnSpc>
                <a:spcPct val="80000"/>
              </a:lnSpc>
              <a:buNone/>
            </a:pPr>
            <a:endParaRPr lang="es-ES" sz="2000" dirty="0"/>
          </a:p>
        </p:txBody>
      </p:sp>
      <p:pic>
        <p:nvPicPr>
          <p:cNvPr id="3" name="Imagen 2">
            <a:extLst>
              <a:ext uri="{FF2B5EF4-FFF2-40B4-BE49-F238E27FC236}">
                <a16:creationId xmlns:a16="http://schemas.microsoft.com/office/drawing/2014/main" id="{49FC0650-C02D-8E9C-0F6D-B5D6D0DDB7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8923" y="1961695"/>
            <a:ext cx="5656628" cy="3181854"/>
          </a:xfrm>
          <a:prstGeom prst="rect">
            <a:avLst/>
          </a:prstGeom>
        </p:spPr>
      </p:pic>
    </p:spTree>
    <p:extLst>
      <p:ext uri="{BB962C8B-B14F-4D97-AF65-F5344CB8AC3E}">
        <p14:creationId xmlns:p14="http://schemas.microsoft.com/office/powerpoint/2010/main" val="3334518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1771650" y="188913"/>
            <a:ext cx="7192963" cy="792162"/>
          </a:xfrm>
        </p:spPr>
        <p:txBody>
          <a:bodyPr/>
          <a:lstStyle/>
          <a:p>
            <a:r>
              <a:rPr lang="en-US" sz="3200" dirty="0">
                <a:latin typeface="Tahoma" charset="0"/>
              </a:rPr>
              <a:t>Tecnología en escena</a:t>
            </a:r>
            <a:endParaRPr lang="uk-UA" sz="3200" dirty="0">
              <a:latin typeface="Tahoma" charset="0"/>
            </a:endParaRPr>
          </a:p>
        </p:txBody>
      </p:sp>
      <p:sp>
        <p:nvSpPr>
          <p:cNvPr id="36867" name="Rectangle 3"/>
          <p:cNvSpPr>
            <a:spLocks noGrp="1" noChangeArrowheads="1"/>
          </p:cNvSpPr>
          <p:nvPr>
            <p:ph type="body" idx="1"/>
          </p:nvPr>
        </p:nvSpPr>
        <p:spPr>
          <a:xfrm>
            <a:off x="1177925" y="1681163"/>
            <a:ext cx="6778625" cy="4700587"/>
          </a:xfrm>
        </p:spPr>
        <p:txBody>
          <a:bodyPr/>
          <a:lstStyle/>
          <a:p>
            <a:pPr>
              <a:lnSpc>
                <a:spcPct val="80000"/>
              </a:lnSpc>
            </a:pPr>
            <a:endParaRPr lang="es-ES" sz="2000" dirty="0"/>
          </a:p>
          <a:p>
            <a:pPr marL="0" indent="0" algn="ctr">
              <a:lnSpc>
                <a:spcPct val="80000"/>
              </a:lnSpc>
              <a:buNone/>
            </a:pPr>
            <a:endParaRPr lang="es-ES" sz="4000" dirty="0"/>
          </a:p>
          <a:p>
            <a:pPr marL="0" indent="0" algn="ctr">
              <a:lnSpc>
                <a:spcPct val="80000"/>
              </a:lnSpc>
              <a:buNone/>
            </a:pPr>
            <a:endParaRPr lang="es-ES" sz="2000" dirty="0"/>
          </a:p>
        </p:txBody>
      </p:sp>
      <p:pic>
        <p:nvPicPr>
          <p:cNvPr id="3" name="Imagen 2" descr="Forma">
            <a:extLst>
              <a:ext uri="{FF2B5EF4-FFF2-40B4-BE49-F238E27FC236}">
                <a16:creationId xmlns:a16="http://schemas.microsoft.com/office/drawing/2014/main" id="{29CFA809-1A61-92C7-788D-CCB9CBE1F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8702" y="1540088"/>
            <a:ext cx="8497069" cy="5128999"/>
          </a:xfrm>
          <a:prstGeom prst="rect">
            <a:avLst/>
          </a:prstGeom>
        </p:spPr>
      </p:pic>
    </p:spTree>
    <p:extLst>
      <p:ext uri="{BB962C8B-B14F-4D97-AF65-F5344CB8AC3E}">
        <p14:creationId xmlns:p14="http://schemas.microsoft.com/office/powerpoint/2010/main" val="32171244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1771650" y="188913"/>
            <a:ext cx="7192963" cy="792162"/>
          </a:xfrm>
        </p:spPr>
        <p:txBody>
          <a:bodyPr/>
          <a:lstStyle/>
          <a:p>
            <a:r>
              <a:rPr lang="en-US" sz="3200" dirty="0">
                <a:latin typeface="Tahoma" charset="0"/>
              </a:rPr>
              <a:t>Artículo científico</a:t>
            </a:r>
            <a:endParaRPr lang="uk-UA" sz="3200" dirty="0">
              <a:latin typeface="Tahoma" charset="0"/>
            </a:endParaRPr>
          </a:p>
        </p:txBody>
      </p:sp>
      <p:sp>
        <p:nvSpPr>
          <p:cNvPr id="36867" name="Rectangle 3"/>
          <p:cNvSpPr>
            <a:spLocks noGrp="1" noChangeArrowheads="1"/>
          </p:cNvSpPr>
          <p:nvPr>
            <p:ph type="body" idx="1"/>
          </p:nvPr>
        </p:nvSpPr>
        <p:spPr>
          <a:xfrm>
            <a:off x="1182687" y="1249115"/>
            <a:ext cx="6778625" cy="2179885"/>
          </a:xfrm>
        </p:spPr>
        <p:txBody>
          <a:bodyPr/>
          <a:lstStyle/>
          <a:p>
            <a:pPr>
              <a:lnSpc>
                <a:spcPct val="80000"/>
              </a:lnSpc>
            </a:pPr>
            <a:endParaRPr lang="es-ES" sz="2000" dirty="0"/>
          </a:p>
          <a:p>
            <a:pPr marL="0" indent="0" algn="ctr">
              <a:lnSpc>
                <a:spcPct val="80000"/>
              </a:lnSpc>
              <a:buNone/>
            </a:pPr>
            <a:r>
              <a:rPr lang="es-419" sz="3200" b="0" i="0" dirty="0">
                <a:solidFill>
                  <a:srgbClr val="252525"/>
                </a:solidFill>
                <a:effectLst/>
                <a:latin typeface="Roboto" panose="020B0604020202020204" pitchFamily="2" charset="0"/>
              </a:rPr>
              <a:t>Hericium erinaceus mejora los trastornos del estado de ánimo y del sueño en pacientes afectados de sobrepeso u obesidad</a:t>
            </a:r>
          </a:p>
          <a:p>
            <a:pPr marL="0" indent="0" algn="ctr">
              <a:lnSpc>
                <a:spcPct val="80000"/>
              </a:lnSpc>
              <a:buNone/>
            </a:pPr>
            <a:endParaRPr lang="es-419" sz="3200" b="0" i="0" dirty="0">
              <a:solidFill>
                <a:srgbClr val="252525"/>
              </a:solidFill>
              <a:effectLst/>
              <a:latin typeface="Roboto" panose="020B0604020202020204" pitchFamily="2" charset="0"/>
            </a:endParaRPr>
          </a:p>
        </p:txBody>
      </p:sp>
      <p:sp>
        <p:nvSpPr>
          <p:cNvPr id="3" name="CuadroTexto 2">
            <a:extLst>
              <a:ext uri="{FF2B5EF4-FFF2-40B4-BE49-F238E27FC236}">
                <a16:creationId xmlns:a16="http://schemas.microsoft.com/office/drawing/2014/main" id="{19290A02-841B-D8FD-4ECE-20B577B33119}"/>
              </a:ext>
            </a:extLst>
          </p:cNvPr>
          <p:cNvSpPr txBox="1"/>
          <p:nvPr/>
        </p:nvSpPr>
        <p:spPr>
          <a:xfrm>
            <a:off x="1331640" y="4221088"/>
            <a:ext cx="6480720" cy="1477328"/>
          </a:xfrm>
          <a:prstGeom prst="rect">
            <a:avLst/>
          </a:prstGeom>
          <a:noFill/>
        </p:spPr>
        <p:txBody>
          <a:bodyPr wrap="square" rtlCol="0">
            <a:spAutoFit/>
          </a:bodyPr>
          <a:lstStyle/>
          <a:p>
            <a:pPr algn="just"/>
            <a:r>
              <a:rPr lang="es-ES" dirty="0"/>
              <a:t>La obesidad esta relacionada con los trastornos del estado de ánimo y alimenticios. El artículo tiene como objetivo demostrar por medio de un estudio, si un tratamiento con el hongo melena de león logra reducir los desequilibrios anteriormente mencionados en pacientes con sobrepeso.</a:t>
            </a:r>
            <a:endParaRPr lang="es-419" dirty="0"/>
          </a:p>
        </p:txBody>
      </p:sp>
    </p:spTree>
    <p:extLst>
      <p:ext uri="{BB962C8B-B14F-4D97-AF65-F5344CB8AC3E}">
        <p14:creationId xmlns:p14="http://schemas.microsoft.com/office/powerpoint/2010/main" val="3854205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1771650" y="188913"/>
            <a:ext cx="7192963" cy="792162"/>
          </a:xfrm>
        </p:spPr>
        <p:txBody>
          <a:bodyPr/>
          <a:lstStyle/>
          <a:p>
            <a:r>
              <a:rPr lang="en-US" sz="3200" dirty="0">
                <a:latin typeface="Tahoma" charset="0"/>
              </a:rPr>
              <a:t>Artículo científico</a:t>
            </a:r>
            <a:endParaRPr lang="uk-UA" sz="3200" dirty="0">
              <a:latin typeface="Tahoma" charset="0"/>
            </a:endParaRPr>
          </a:p>
        </p:txBody>
      </p:sp>
      <p:sp>
        <p:nvSpPr>
          <p:cNvPr id="36867" name="Rectangle 3"/>
          <p:cNvSpPr>
            <a:spLocks noGrp="1" noChangeArrowheads="1"/>
          </p:cNvSpPr>
          <p:nvPr>
            <p:ph type="body" idx="1"/>
          </p:nvPr>
        </p:nvSpPr>
        <p:spPr>
          <a:xfrm>
            <a:off x="1182687" y="1340768"/>
            <a:ext cx="6778625" cy="4700587"/>
          </a:xfrm>
        </p:spPr>
        <p:txBody>
          <a:bodyPr/>
          <a:lstStyle/>
          <a:p>
            <a:pPr>
              <a:lnSpc>
                <a:spcPct val="80000"/>
              </a:lnSpc>
            </a:pPr>
            <a:endParaRPr lang="es-ES" sz="2000" dirty="0"/>
          </a:p>
          <a:p>
            <a:pPr marL="0" indent="0" algn="ctr">
              <a:lnSpc>
                <a:spcPct val="80000"/>
              </a:lnSpc>
              <a:buNone/>
            </a:pPr>
            <a:r>
              <a:rPr lang="es-419" sz="3200" b="0" i="0" dirty="0">
                <a:solidFill>
                  <a:srgbClr val="252525"/>
                </a:solidFill>
                <a:effectLst/>
                <a:latin typeface="Roboto" panose="020B0604020202020204" pitchFamily="2" charset="0"/>
              </a:rPr>
              <a:t>Hongo melena de león</a:t>
            </a:r>
          </a:p>
          <a:p>
            <a:pPr marL="0" indent="0" algn="ctr">
              <a:lnSpc>
                <a:spcPct val="80000"/>
              </a:lnSpc>
              <a:buNone/>
            </a:pPr>
            <a:endParaRPr lang="es-419" sz="3200" b="0" i="0" dirty="0">
              <a:solidFill>
                <a:srgbClr val="252525"/>
              </a:solidFill>
              <a:effectLst/>
              <a:latin typeface="Roboto" panose="020B0604020202020204" pitchFamily="2" charset="0"/>
            </a:endParaRPr>
          </a:p>
        </p:txBody>
      </p:sp>
      <p:pic>
        <p:nvPicPr>
          <p:cNvPr id="1028" name="Picture 4" descr="Cómo el hongo “melena de león” beneficia a su cerebro | Melena de leon,  Melenas, Hongos">
            <a:extLst>
              <a:ext uri="{FF2B5EF4-FFF2-40B4-BE49-F238E27FC236}">
                <a16:creationId xmlns:a16="http://schemas.microsoft.com/office/drawing/2014/main" id="{D87A25D6-16CA-39A5-5BF3-67F8E0BABF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648" y="2553228"/>
            <a:ext cx="6156176" cy="4132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389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1771650" y="188913"/>
            <a:ext cx="7192963" cy="792162"/>
          </a:xfrm>
        </p:spPr>
        <p:txBody>
          <a:bodyPr/>
          <a:lstStyle/>
          <a:p>
            <a:r>
              <a:rPr lang="en-US" sz="3200" dirty="0">
                <a:latin typeface="Tahoma" charset="0"/>
              </a:rPr>
              <a:t>Artículo científico</a:t>
            </a:r>
            <a:endParaRPr lang="uk-UA" sz="3200" dirty="0">
              <a:latin typeface="Tahoma" charset="0"/>
            </a:endParaRPr>
          </a:p>
        </p:txBody>
      </p:sp>
      <p:sp>
        <p:nvSpPr>
          <p:cNvPr id="36867" name="Rectangle 3"/>
          <p:cNvSpPr>
            <a:spLocks noGrp="1" noChangeArrowheads="1"/>
          </p:cNvSpPr>
          <p:nvPr>
            <p:ph type="body" idx="1"/>
          </p:nvPr>
        </p:nvSpPr>
        <p:spPr>
          <a:xfrm>
            <a:off x="1182687" y="1249115"/>
            <a:ext cx="6778625" cy="1819845"/>
          </a:xfrm>
        </p:spPr>
        <p:txBody>
          <a:bodyPr/>
          <a:lstStyle/>
          <a:p>
            <a:pPr>
              <a:lnSpc>
                <a:spcPct val="80000"/>
              </a:lnSpc>
            </a:pPr>
            <a:endParaRPr lang="es-ES" sz="2000" dirty="0"/>
          </a:p>
          <a:p>
            <a:pPr marL="0" indent="0" algn="ctr">
              <a:lnSpc>
                <a:spcPct val="80000"/>
              </a:lnSpc>
              <a:buNone/>
            </a:pPr>
            <a:r>
              <a:rPr lang="es-419" sz="3200" b="0" i="0" dirty="0">
                <a:solidFill>
                  <a:srgbClr val="252525"/>
                </a:solidFill>
                <a:effectLst/>
                <a:latin typeface="Roboto" panose="020B0604020202020204" pitchFamily="2" charset="0"/>
              </a:rPr>
              <a:t>Conclusiones</a:t>
            </a:r>
          </a:p>
        </p:txBody>
      </p:sp>
      <p:sp>
        <p:nvSpPr>
          <p:cNvPr id="3" name="CuadroTexto 2">
            <a:extLst>
              <a:ext uri="{FF2B5EF4-FFF2-40B4-BE49-F238E27FC236}">
                <a16:creationId xmlns:a16="http://schemas.microsoft.com/office/drawing/2014/main" id="{19290A02-841B-D8FD-4ECE-20B577B33119}"/>
              </a:ext>
            </a:extLst>
          </p:cNvPr>
          <p:cNvSpPr txBox="1"/>
          <p:nvPr/>
        </p:nvSpPr>
        <p:spPr>
          <a:xfrm>
            <a:off x="1331640" y="3789041"/>
            <a:ext cx="6480720" cy="923330"/>
          </a:xfrm>
          <a:prstGeom prst="rect">
            <a:avLst/>
          </a:prstGeom>
          <a:noFill/>
        </p:spPr>
        <p:txBody>
          <a:bodyPr wrap="square" rtlCol="0">
            <a:spAutoFit/>
          </a:bodyPr>
          <a:lstStyle/>
          <a:p>
            <a:pPr algn="just"/>
            <a:r>
              <a:rPr lang="es-ES" dirty="0"/>
              <a:t>El hongo melena de león promovió una mejora de los trastornos del estado de ánimo de carácter depresivo-ansioso y de la calidad del sueño.</a:t>
            </a:r>
            <a:endParaRPr lang="es-419" dirty="0"/>
          </a:p>
        </p:txBody>
      </p:sp>
    </p:spTree>
    <p:extLst>
      <p:ext uri="{BB962C8B-B14F-4D97-AF65-F5344CB8AC3E}">
        <p14:creationId xmlns:p14="http://schemas.microsoft.com/office/powerpoint/2010/main" val="615521157"/>
      </p:ext>
    </p:extLst>
  </p:cSld>
  <p:clrMapOvr>
    <a:masterClrMapping/>
  </p:clrMapOvr>
</p:sld>
</file>

<file path=ppt/theme/theme1.xml><?xml version="1.0" encoding="utf-8"?>
<a:theme xmlns:a="http://schemas.openxmlformats.org/drawingml/2006/main" name="template">
  <a:themeElements>
    <a:clrScheme name="template 11">
      <a:dk1>
        <a:srgbClr val="292929"/>
      </a:dk1>
      <a:lt1>
        <a:srgbClr val="FFFFFF"/>
      </a:lt1>
      <a:dk2>
        <a:srgbClr val="4D4D4D"/>
      </a:dk2>
      <a:lt2>
        <a:srgbClr val="314A38"/>
      </a:lt2>
      <a:accent1>
        <a:srgbClr val="00671D"/>
      </a:accent1>
      <a:accent2>
        <a:srgbClr val="009E1E"/>
      </a:accent2>
      <a:accent3>
        <a:srgbClr val="FFFFFF"/>
      </a:accent3>
      <a:accent4>
        <a:srgbClr val="212121"/>
      </a:accent4>
      <a:accent5>
        <a:srgbClr val="AAB8AB"/>
      </a:accent5>
      <a:accent6>
        <a:srgbClr val="008F1A"/>
      </a:accent6>
      <a:hlink>
        <a:srgbClr val="CF9A17"/>
      </a:hlink>
      <a:folHlink>
        <a:srgbClr val="DDDDDD"/>
      </a:folHlink>
    </a:clrScheme>
    <a:fontScheme name="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template 1">
        <a:dk1>
          <a:srgbClr val="5F5F5F"/>
        </a:dk1>
        <a:lt1>
          <a:srgbClr val="FFFFFF"/>
        </a:lt1>
        <a:dk2>
          <a:srgbClr val="4D4D4D"/>
        </a:dk2>
        <a:lt2>
          <a:srgbClr val="178A1F"/>
        </a:lt2>
        <a:accent1>
          <a:srgbClr val="7AC876"/>
        </a:accent1>
        <a:accent2>
          <a:srgbClr val="1CA826"/>
        </a:accent2>
        <a:accent3>
          <a:srgbClr val="FFFFFF"/>
        </a:accent3>
        <a:accent4>
          <a:srgbClr val="505050"/>
        </a:accent4>
        <a:accent5>
          <a:srgbClr val="BEE0BD"/>
        </a:accent5>
        <a:accent6>
          <a:srgbClr val="189821"/>
        </a:accent6>
        <a:hlink>
          <a:srgbClr val="45BF48"/>
        </a:hlink>
        <a:folHlink>
          <a:srgbClr val="DDDDDD"/>
        </a:folHlink>
      </a:clrScheme>
      <a:clrMap bg1="lt1" tx1="dk1" bg2="lt2" tx2="dk2" accent1="accent1" accent2="accent2" accent3="accent3" accent4="accent4" accent5="accent5" accent6="accent6" hlink="hlink" folHlink="folHlink"/>
    </a:extraClrScheme>
    <a:extraClrScheme>
      <a:clrScheme name="template 2">
        <a:dk1>
          <a:srgbClr val="5F5F5F"/>
        </a:dk1>
        <a:lt1>
          <a:srgbClr val="FFFFFF"/>
        </a:lt1>
        <a:dk2>
          <a:srgbClr val="4D4D4D"/>
        </a:dk2>
        <a:lt2>
          <a:srgbClr val="0D5F00"/>
        </a:lt2>
        <a:accent1>
          <a:srgbClr val="0D8B03"/>
        </a:accent1>
        <a:accent2>
          <a:srgbClr val="CFC60B"/>
        </a:accent2>
        <a:accent3>
          <a:srgbClr val="FFFFFF"/>
        </a:accent3>
        <a:accent4>
          <a:srgbClr val="505050"/>
        </a:accent4>
        <a:accent5>
          <a:srgbClr val="AAC4AA"/>
        </a:accent5>
        <a:accent6>
          <a:srgbClr val="BBB309"/>
        </a:accent6>
        <a:hlink>
          <a:srgbClr val="40BC14"/>
        </a:hlink>
        <a:folHlink>
          <a:srgbClr val="DDDDDD"/>
        </a:folHlink>
      </a:clrScheme>
      <a:clrMap bg1="lt1" tx1="dk1" bg2="lt2" tx2="dk2" accent1="accent1" accent2="accent2" accent3="accent3" accent4="accent4" accent5="accent5" accent6="accent6" hlink="hlink" folHlink="folHlink"/>
    </a:extraClrScheme>
    <a:extraClrScheme>
      <a:clrScheme name="template 3">
        <a:dk1>
          <a:srgbClr val="292929"/>
        </a:dk1>
        <a:lt1>
          <a:srgbClr val="FFFFFF"/>
        </a:lt1>
        <a:dk2>
          <a:srgbClr val="4D4D4D"/>
        </a:dk2>
        <a:lt2>
          <a:srgbClr val="0D5F00"/>
        </a:lt2>
        <a:accent1>
          <a:srgbClr val="0D8B03"/>
        </a:accent1>
        <a:accent2>
          <a:srgbClr val="CFC60B"/>
        </a:accent2>
        <a:accent3>
          <a:srgbClr val="FFFFFF"/>
        </a:accent3>
        <a:accent4>
          <a:srgbClr val="212121"/>
        </a:accent4>
        <a:accent5>
          <a:srgbClr val="AAC4AA"/>
        </a:accent5>
        <a:accent6>
          <a:srgbClr val="BBB309"/>
        </a:accent6>
        <a:hlink>
          <a:srgbClr val="40BC14"/>
        </a:hlink>
        <a:folHlink>
          <a:srgbClr val="DDDDDD"/>
        </a:folHlink>
      </a:clrScheme>
      <a:clrMap bg1="lt1" tx1="dk1" bg2="lt2" tx2="dk2" accent1="accent1" accent2="accent2" accent3="accent3" accent4="accent4" accent5="accent5" accent6="accent6" hlink="hlink" folHlink="folHlink"/>
    </a:extraClrScheme>
    <a:extraClrScheme>
      <a:clrScheme name="template 4">
        <a:dk1>
          <a:srgbClr val="292929"/>
        </a:dk1>
        <a:lt1>
          <a:srgbClr val="FFFFFF"/>
        </a:lt1>
        <a:dk2>
          <a:srgbClr val="4D4D4D"/>
        </a:dk2>
        <a:lt2>
          <a:srgbClr val="176E00"/>
        </a:lt2>
        <a:accent1>
          <a:srgbClr val="4AB515"/>
        </a:accent1>
        <a:accent2>
          <a:srgbClr val="4A4C8B"/>
        </a:accent2>
        <a:accent3>
          <a:srgbClr val="FFFFFF"/>
        </a:accent3>
        <a:accent4>
          <a:srgbClr val="212121"/>
        </a:accent4>
        <a:accent5>
          <a:srgbClr val="B1D7AA"/>
        </a:accent5>
        <a:accent6>
          <a:srgbClr val="42447D"/>
        </a:accent6>
        <a:hlink>
          <a:srgbClr val="2A8C16"/>
        </a:hlink>
        <a:folHlink>
          <a:srgbClr val="DDDDDD"/>
        </a:folHlink>
      </a:clrScheme>
      <a:clrMap bg1="lt1" tx1="dk1" bg2="lt2" tx2="dk2" accent1="accent1" accent2="accent2" accent3="accent3" accent4="accent4" accent5="accent5" accent6="accent6" hlink="hlink" folHlink="folHlink"/>
    </a:extraClrScheme>
    <a:extraClrScheme>
      <a:clrScheme name="template 5">
        <a:dk1>
          <a:srgbClr val="292929"/>
        </a:dk1>
        <a:lt1>
          <a:srgbClr val="FFFFFF"/>
        </a:lt1>
        <a:dk2>
          <a:srgbClr val="4D4D4D"/>
        </a:dk2>
        <a:lt2>
          <a:srgbClr val="176E00"/>
        </a:lt2>
        <a:accent1>
          <a:srgbClr val="4AB515"/>
        </a:accent1>
        <a:accent2>
          <a:srgbClr val="4A4C8B"/>
        </a:accent2>
        <a:accent3>
          <a:srgbClr val="FFFFFF"/>
        </a:accent3>
        <a:accent4>
          <a:srgbClr val="212121"/>
        </a:accent4>
        <a:accent5>
          <a:srgbClr val="B1D7AA"/>
        </a:accent5>
        <a:accent6>
          <a:srgbClr val="42447D"/>
        </a:accent6>
        <a:hlink>
          <a:srgbClr val="F3D05E"/>
        </a:hlink>
        <a:folHlink>
          <a:srgbClr val="DDDDDD"/>
        </a:folHlink>
      </a:clrScheme>
      <a:clrMap bg1="lt1" tx1="dk1" bg2="lt2" tx2="dk2" accent1="accent1" accent2="accent2" accent3="accent3" accent4="accent4" accent5="accent5" accent6="accent6" hlink="hlink" folHlink="folHlink"/>
    </a:extraClrScheme>
    <a:extraClrScheme>
      <a:clrScheme name="template 6">
        <a:dk1>
          <a:srgbClr val="292929"/>
        </a:dk1>
        <a:lt1>
          <a:srgbClr val="FFFFFF"/>
        </a:lt1>
        <a:dk2>
          <a:srgbClr val="4D4D4D"/>
        </a:dk2>
        <a:lt2>
          <a:srgbClr val="376B20"/>
        </a:lt2>
        <a:accent1>
          <a:srgbClr val="448625"/>
        </a:accent1>
        <a:accent2>
          <a:srgbClr val="72C03B"/>
        </a:accent2>
        <a:accent3>
          <a:srgbClr val="FFFFFF"/>
        </a:accent3>
        <a:accent4>
          <a:srgbClr val="212121"/>
        </a:accent4>
        <a:accent5>
          <a:srgbClr val="B0C3AC"/>
        </a:accent5>
        <a:accent6>
          <a:srgbClr val="67AE35"/>
        </a:accent6>
        <a:hlink>
          <a:srgbClr val="5DB52A"/>
        </a:hlink>
        <a:folHlink>
          <a:srgbClr val="DDDDDD"/>
        </a:folHlink>
      </a:clrScheme>
      <a:clrMap bg1="lt1" tx1="dk1" bg2="lt2" tx2="dk2" accent1="accent1" accent2="accent2" accent3="accent3" accent4="accent4" accent5="accent5" accent6="accent6" hlink="hlink" folHlink="folHlink"/>
    </a:extraClrScheme>
    <a:extraClrScheme>
      <a:clrScheme name="template 7">
        <a:dk1>
          <a:srgbClr val="292929"/>
        </a:dk1>
        <a:lt1>
          <a:srgbClr val="FFFFFF"/>
        </a:lt1>
        <a:dk2>
          <a:srgbClr val="4D4D4D"/>
        </a:dk2>
        <a:lt2>
          <a:srgbClr val="095000"/>
        </a:lt2>
        <a:accent1>
          <a:srgbClr val="086500"/>
        </a:accent1>
        <a:accent2>
          <a:srgbClr val="22A300"/>
        </a:accent2>
        <a:accent3>
          <a:srgbClr val="FFFFFF"/>
        </a:accent3>
        <a:accent4>
          <a:srgbClr val="212121"/>
        </a:accent4>
        <a:accent5>
          <a:srgbClr val="AAB8AA"/>
        </a:accent5>
        <a:accent6>
          <a:srgbClr val="1E9300"/>
        </a:accent6>
        <a:hlink>
          <a:srgbClr val="31C201"/>
        </a:hlink>
        <a:folHlink>
          <a:srgbClr val="DDDDDD"/>
        </a:folHlink>
      </a:clrScheme>
      <a:clrMap bg1="lt1" tx1="dk1" bg2="lt2" tx2="dk2" accent1="accent1" accent2="accent2" accent3="accent3" accent4="accent4" accent5="accent5" accent6="accent6" hlink="hlink" folHlink="folHlink"/>
    </a:extraClrScheme>
    <a:extraClrScheme>
      <a:clrScheme name="template 8">
        <a:dk1>
          <a:srgbClr val="292929"/>
        </a:dk1>
        <a:lt1>
          <a:srgbClr val="FFFFFF"/>
        </a:lt1>
        <a:dk2>
          <a:srgbClr val="4D4D4D"/>
        </a:dk2>
        <a:lt2>
          <a:srgbClr val="003D20"/>
        </a:lt2>
        <a:accent1>
          <a:srgbClr val="069E30"/>
        </a:accent1>
        <a:accent2>
          <a:srgbClr val="008A34"/>
        </a:accent2>
        <a:accent3>
          <a:srgbClr val="FFFFFF"/>
        </a:accent3>
        <a:accent4>
          <a:srgbClr val="212121"/>
        </a:accent4>
        <a:accent5>
          <a:srgbClr val="AACCAD"/>
        </a:accent5>
        <a:accent6>
          <a:srgbClr val="007D2E"/>
        </a:accent6>
        <a:hlink>
          <a:srgbClr val="01BB2D"/>
        </a:hlink>
        <a:folHlink>
          <a:srgbClr val="DDDDDD"/>
        </a:folHlink>
      </a:clrScheme>
      <a:clrMap bg1="lt1" tx1="dk1" bg2="lt2" tx2="dk2" accent1="accent1" accent2="accent2" accent3="accent3" accent4="accent4" accent5="accent5" accent6="accent6" hlink="hlink" folHlink="folHlink"/>
    </a:extraClrScheme>
    <a:extraClrScheme>
      <a:clrScheme name="template 9">
        <a:dk1>
          <a:srgbClr val="292929"/>
        </a:dk1>
        <a:lt1>
          <a:srgbClr val="FFFFFF"/>
        </a:lt1>
        <a:dk2>
          <a:srgbClr val="4D4D4D"/>
        </a:dk2>
        <a:lt2>
          <a:srgbClr val="163905"/>
        </a:lt2>
        <a:accent1>
          <a:srgbClr val="33740E"/>
        </a:accent1>
        <a:accent2>
          <a:srgbClr val="59AE11"/>
        </a:accent2>
        <a:accent3>
          <a:srgbClr val="FFFFFF"/>
        </a:accent3>
        <a:accent4>
          <a:srgbClr val="212121"/>
        </a:accent4>
        <a:accent5>
          <a:srgbClr val="ADBCAA"/>
        </a:accent5>
        <a:accent6>
          <a:srgbClr val="509D0E"/>
        </a:accent6>
        <a:hlink>
          <a:srgbClr val="A8D717"/>
        </a:hlink>
        <a:folHlink>
          <a:srgbClr val="DDDDDD"/>
        </a:folHlink>
      </a:clrScheme>
      <a:clrMap bg1="lt1" tx1="dk1" bg2="lt2" tx2="dk2" accent1="accent1" accent2="accent2" accent3="accent3" accent4="accent4" accent5="accent5" accent6="accent6" hlink="hlink" folHlink="folHlink"/>
    </a:extraClrScheme>
    <a:extraClrScheme>
      <a:clrScheme name="template 10">
        <a:dk1>
          <a:srgbClr val="292929"/>
        </a:dk1>
        <a:lt1>
          <a:srgbClr val="FFFFFF"/>
        </a:lt1>
        <a:dk2>
          <a:srgbClr val="4D4D4D"/>
        </a:dk2>
        <a:lt2>
          <a:srgbClr val="183524"/>
        </a:lt2>
        <a:accent1>
          <a:srgbClr val="176200"/>
        </a:accent1>
        <a:accent2>
          <a:srgbClr val="46B909"/>
        </a:accent2>
        <a:accent3>
          <a:srgbClr val="FFFFFF"/>
        </a:accent3>
        <a:accent4>
          <a:srgbClr val="212121"/>
        </a:accent4>
        <a:accent5>
          <a:srgbClr val="ABB7AA"/>
        </a:accent5>
        <a:accent6>
          <a:srgbClr val="3FA707"/>
        </a:accent6>
        <a:hlink>
          <a:srgbClr val="F7DA03"/>
        </a:hlink>
        <a:folHlink>
          <a:srgbClr val="DDDDDD"/>
        </a:folHlink>
      </a:clrScheme>
      <a:clrMap bg1="lt1" tx1="dk1" bg2="lt2" tx2="dk2" accent1="accent1" accent2="accent2" accent3="accent3" accent4="accent4" accent5="accent5" accent6="accent6" hlink="hlink" folHlink="folHlink"/>
    </a:extraClrScheme>
    <a:extraClrScheme>
      <a:clrScheme name="template 11">
        <a:dk1>
          <a:srgbClr val="292929"/>
        </a:dk1>
        <a:lt1>
          <a:srgbClr val="FFFFFF"/>
        </a:lt1>
        <a:dk2>
          <a:srgbClr val="4D4D4D"/>
        </a:dk2>
        <a:lt2>
          <a:srgbClr val="314A38"/>
        </a:lt2>
        <a:accent1>
          <a:srgbClr val="00671D"/>
        </a:accent1>
        <a:accent2>
          <a:srgbClr val="009E1E"/>
        </a:accent2>
        <a:accent3>
          <a:srgbClr val="FFFFFF"/>
        </a:accent3>
        <a:accent4>
          <a:srgbClr val="212121"/>
        </a:accent4>
        <a:accent5>
          <a:srgbClr val="AAB8AB"/>
        </a:accent5>
        <a:accent6>
          <a:srgbClr val="008F1A"/>
        </a:accent6>
        <a:hlink>
          <a:srgbClr val="CF9A17"/>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844</TotalTime>
  <Words>359</Words>
  <Application>Microsoft Office PowerPoint</Application>
  <PresentationFormat>Presentación en pantalla (4:3)</PresentationFormat>
  <Paragraphs>52</Paragraphs>
  <Slides>11</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11</vt:i4>
      </vt:variant>
    </vt:vector>
  </HeadingPairs>
  <TitlesOfParts>
    <vt:vector size="15" baseType="lpstr">
      <vt:lpstr>Arial</vt:lpstr>
      <vt:lpstr>Roboto</vt:lpstr>
      <vt:lpstr>Tahoma</vt:lpstr>
      <vt:lpstr>template</vt:lpstr>
      <vt:lpstr>Hongos Fantásticos</vt:lpstr>
      <vt:lpstr>Reseña cinematográfica</vt:lpstr>
      <vt:lpstr>Reseña cinematográfica</vt:lpstr>
      <vt:lpstr>Reseña cinematográfica</vt:lpstr>
      <vt:lpstr>Tecnología en escena</vt:lpstr>
      <vt:lpstr>Tecnología en escena</vt:lpstr>
      <vt:lpstr>Artículo científico</vt:lpstr>
      <vt:lpstr>Artículo científico</vt:lpstr>
      <vt:lpstr>Artículo científico</vt:lpstr>
      <vt:lpstr>Crítica Externa</vt:lpstr>
      <vt:lpstr>Crítica de los exponentes</vt:lpstr>
    </vt:vector>
  </TitlesOfParts>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of presentation</dc:title>
  <dc:creator>-</dc:creator>
  <cp:lastModifiedBy>MIGUEL ANGEL SERNA MONTOYA</cp:lastModifiedBy>
  <cp:revision>56</cp:revision>
  <dcterms:created xsi:type="dcterms:W3CDTF">2006-06-13T14:03:21Z</dcterms:created>
  <dcterms:modified xsi:type="dcterms:W3CDTF">2022-11-11T13:09:30Z</dcterms:modified>
</cp:coreProperties>
</file>

<file path=docProps/thumbnail.jpeg>
</file>